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D5CA3A-B174-4DFE-8DD2-70EF4DDD691D}" v="13" dt="2024-10-06T18:37:38.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3" d="100"/>
          <a:sy n="93" d="100"/>
        </p:scale>
        <p:origin x="302"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F6C64-6561-45C4-AF44-9293BCC3BB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E408700-DF82-4C48-82E0-AB213E1BA8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B06FC-B4CB-4CD2-8255-1D888034A518}"/>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5" name="Footer Placeholder 4">
            <a:extLst>
              <a:ext uri="{FF2B5EF4-FFF2-40B4-BE49-F238E27FC236}">
                <a16:creationId xmlns:a16="http://schemas.microsoft.com/office/drawing/2014/main" id="{EC5F333F-C0B1-4422-AC2A-F30E56203F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F27EA7-4E16-4674-B570-636437CA95F4}"/>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1753510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0F7EA-AE62-4A5C-B1BA-53DE505A568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242738-F728-4171-974F-D8E928A02B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33F146-3D70-4F6E-8D86-C9757D9A62F5}"/>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5" name="Footer Placeholder 4">
            <a:extLst>
              <a:ext uri="{FF2B5EF4-FFF2-40B4-BE49-F238E27FC236}">
                <a16:creationId xmlns:a16="http://schemas.microsoft.com/office/drawing/2014/main" id="{45BA67F3-6C3E-457A-B968-27C3061390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C27FAD-D680-4F75-9DAE-FCF0D5C1CC07}"/>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3214751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DA0702-E4D8-4F37-A18F-714049FD8F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8700DF-4BA5-4120-BEEC-027F443C2C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08219B-6777-494D-A5DA-2931609F777E}"/>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5" name="Footer Placeholder 4">
            <a:extLst>
              <a:ext uri="{FF2B5EF4-FFF2-40B4-BE49-F238E27FC236}">
                <a16:creationId xmlns:a16="http://schemas.microsoft.com/office/drawing/2014/main" id="{58AA04E8-EC4D-4972-BA9F-0C6EE59E35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49BABA-1DAE-4D2D-83C0-A6990D928AD5}"/>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539658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9C130-1D3B-4107-B94D-41E6E1B2A9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8EF11D-32E5-48A6-929F-F88D0D9E51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319D11-8028-49F5-A77B-394AD4BAB421}"/>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5" name="Footer Placeholder 4">
            <a:extLst>
              <a:ext uri="{FF2B5EF4-FFF2-40B4-BE49-F238E27FC236}">
                <a16:creationId xmlns:a16="http://schemas.microsoft.com/office/drawing/2014/main" id="{0AD1F15B-79B4-4728-BFE9-2EF55963D2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C23449-BE72-4F74-8A2F-6DBC03270483}"/>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412487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CA75-5AC9-4F88-84A5-3E4337D3F5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C3495C9-0C97-4D60-8042-319F7CE70E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214E46-A3CE-4980-B56B-C6B53CD42768}"/>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5" name="Footer Placeholder 4">
            <a:extLst>
              <a:ext uri="{FF2B5EF4-FFF2-40B4-BE49-F238E27FC236}">
                <a16:creationId xmlns:a16="http://schemas.microsoft.com/office/drawing/2014/main" id="{5C8DE15C-FF9B-417D-B32E-9E3AE54387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016146-6E17-472C-9D39-5E940C8EC630}"/>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3727233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03147-12EA-4FA2-9C8A-C80AAFA678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918E8B-6BE0-4164-8943-12B194DD24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247F25C-B369-444F-B4F5-1EDF932E15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4C550A8-EF08-4C8F-9CF6-8731AFB0F7C2}"/>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6" name="Footer Placeholder 5">
            <a:extLst>
              <a:ext uri="{FF2B5EF4-FFF2-40B4-BE49-F238E27FC236}">
                <a16:creationId xmlns:a16="http://schemas.microsoft.com/office/drawing/2014/main" id="{17E4E3AD-1116-47C0-9FE5-4485AB4D94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26CB2C-3C31-465C-B41F-43A7CD590138}"/>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71716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C58DA-617C-4F05-8054-54B213A1E5A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4E80E3-8C63-4438-9163-7E80226CAC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276EB3-A8E1-433E-B26E-F093426361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EE2D02B-9F06-4807-932C-39E96791DE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47527-BAA9-4768-9CF6-55773E95A6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B449BE9-8C5A-4286-9FF6-E9D7970A921D}"/>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8" name="Footer Placeholder 7">
            <a:extLst>
              <a:ext uri="{FF2B5EF4-FFF2-40B4-BE49-F238E27FC236}">
                <a16:creationId xmlns:a16="http://schemas.microsoft.com/office/drawing/2014/main" id="{594C43A3-8CDA-4AC3-B9EE-00D5A368B11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17CDEE9-7064-4661-8557-C71B61DD0FAD}"/>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2955845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A7637-532B-4781-A102-F37CED63434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9FBD2B4-F3E1-4C03-9881-6F373B77FC3F}"/>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4" name="Footer Placeholder 3">
            <a:extLst>
              <a:ext uri="{FF2B5EF4-FFF2-40B4-BE49-F238E27FC236}">
                <a16:creationId xmlns:a16="http://schemas.microsoft.com/office/drawing/2014/main" id="{AA34359B-09BD-4480-89B8-04855D9AB05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306C63E-5B11-4D99-BAD0-369A2067F9F3}"/>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4180843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2CAE11-09E9-41F3-87CA-33EDA4EB5253}"/>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3" name="Footer Placeholder 2">
            <a:extLst>
              <a:ext uri="{FF2B5EF4-FFF2-40B4-BE49-F238E27FC236}">
                <a16:creationId xmlns:a16="http://schemas.microsoft.com/office/drawing/2014/main" id="{ACCD90A9-46D1-446F-B2F2-75CD852A072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98AD380-2589-4A69-8A5D-DAB07FAAAABA}"/>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1011395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E53C7-519A-491F-B88C-7260316C13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E40B037-D8BA-4C76-99E5-778845A6DE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979E5B-7040-4C7F-A090-E1B3ADFC27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D4452A-C5F8-4A73-9A5D-DCA72DBCFE81}"/>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6" name="Footer Placeholder 5">
            <a:extLst>
              <a:ext uri="{FF2B5EF4-FFF2-40B4-BE49-F238E27FC236}">
                <a16:creationId xmlns:a16="http://schemas.microsoft.com/office/drawing/2014/main" id="{41AE2FD4-6432-4D39-9CF7-190482A117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4D0CEE-1EDF-48C0-8E2F-841626ED7475}"/>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3980808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91750-97F8-430D-8638-3DDDCFF840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FB4B7B3-1F0F-45DF-BB67-5371297325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D2B62C-8DCA-446A-973A-D0D71CFCCF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B6B2F0-9FCE-45A2-A65B-2936C5AD99F2}"/>
              </a:ext>
            </a:extLst>
          </p:cNvPr>
          <p:cNvSpPr>
            <a:spLocks noGrp="1"/>
          </p:cNvSpPr>
          <p:nvPr>
            <p:ph type="dt" sz="half" idx="10"/>
          </p:nvPr>
        </p:nvSpPr>
        <p:spPr/>
        <p:txBody>
          <a:bodyPr/>
          <a:lstStyle/>
          <a:p>
            <a:fld id="{D03201A2-08C1-4372-B17D-AA381E9C1F6C}" type="datetimeFigureOut">
              <a:rPr lang="en-GB" smtClean="0"/>
              <a:t>06/10/2024</a:t>
            </a:fld>
            <a:endParaRPr lang="en-GB"/>
          </a:p>
        </p:txBody>
      </p:sp>
      <p:sp>
        <p:nvSpPr>
          <p:cNvPr id="6" name="Footer Placeholder 5">
            <a:extLst>
              <a:ext uri="{FF2B5EF4-FFF2-40B4-BE49-F238E27FC236}">
                <a16:creationId xmlns:a16="http://schemas.microsoft.com/office/drawing/2014/main" id="{A2B60E1E-06CD-4A0D-84C1-9C53407FC0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750806-84BB-4B2E-A6E8-ED5ADF2CE565}"/>
              </a:ext>
            </a:extLst>
          </p:cNvPr>
          <p:cNvSpPr>
            <a:spLocks noGrp="1"/>
          </p:cNvSpPr>
          <p:nvPr>
            <p:ph type="sldNum" sz="quarter" idx="12"/>
          </p:nvPr>
        </p:nvSpPr>
        <p:spPr/>
        <p:txBody>
          <a:bodyPr/>
          <a:lstStyle/>
          <a:p>
            <a:fld id="{89CB0D23-E0B9-4327-8AFA-D86A70C104DC}" type="slidenum">
              <a:rPr lang="en-GB" smtClean="0"/>
              <a:t>‹#›</a:t>
            </a:fld>
            <a:endParaRPr lang="en-GB"/>
          </a:p>
        </p:txBody>
      </p:sp>
    </p:spTree>
    <p:extLst>
      <p:ext uri="{BB962C8B-B14F-4D97-AF65-F5344CB8AC3E}">
        <p14:creationId xmlns:p14="http://schemas.microsoft.com/office/powerpoint/2010/main" val="1933757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9567D5-40B3-4538-A0DB-11FE07BF8A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711372B-0FE7-45D7-B3BF-CA18AF9212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06DE55-3B74-4776-85EA-5511CABD52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201A2-08C1-4372-B17D-AA381E9C1F6C}" type="datetimeFigureOut">
              <a:rPr lang="en-GB" smtClean="0"/>
              <a:t>06/10/2024</a:t>
            </a:fld>
            <a:endParaRPr lang="en-GB"/>
          </a:p>
        </p:txBody>
      </p:sp>
      <p:sp>
        <p:nvSpPr>
          <p:cNvPr id="5" name="Footer Placeholder 4">
            <a:extLst>
              <a:ext uri="{FF2B5EF4-FFF2-40B4-BE49-F238E27FC236}">
                <a16:creationId xmlns:a16="http://schemas.microsoft.com/office/drawing/2014/main" id="{83D847D5-2D93-4A9A-8A26-F65DA0AAC1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7818B6C-A556-494E-A076-3B0193BABC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B0D23-E0B9-4327-8AFA-D86A70C104DC}" type="slidenum">
              <a:rPr lang="en-GB" smtClean="0"/>
              <a:t>‹#›</a:t>
            </a:fld>
            <a:endParaRPr lang="en-GB"/>
          </a:p>
        </p:txBody>
      </p:sp>
    </p:spTree>
    <p:extLst>
      <p:ext uri="{BB962C8B-B14F-4D97-AF65-F5344CB8AC3E}">
        <p14:creationId xmlns:p14="http://schemas.microsoft.com/office/powerpoint/2010/main" val="195524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5F11AC6-149D-43BE-8202-32F0F3BD6CD6}"/>
              </a:ext>
            </a:extLst>
          </p:cNvPr>
          <p:cNvSpPr txBox="1"/>
          <p:nvPr/>
        </p:nvSpPr>
        <p:spPr>
          <a:xfrm>
            <a:off x="209031" y="209550"/>
            <a:ext cx="11668644" cy="461665"/>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lvl="0" algn="ctr"/>
            <a:r>
              <a:rPr lang="en-GB" sz="2400" dirty="0">
                <a:solidFill>
                  <a:schemeClr val="tx1"/>
                </a:solidFill>
              </a:rPr>
              <a:t>Pupil PEX</a:t>
            </a:r>
          </a:p>
        </p:txBody>
      </p:sp>
      <p:sp>
        <p:nvSpPr>
          <p:cNvPr id="3" name="TextBox 2">
            <a:extLst>
              <a:ext uri="{FF2B5EF4-FFF2-40B4-BE49-F238E27FC236}">
                <a16:creationId xmlns:a16="http://schemas.microsoft.com/office/drawing/2014/main" id="{E1CE38AB-6A68-405F-8FCD-44D854238329}"/>
              </a:ext>
            </a:extLst>
          </p:cNvPr>
          <p:cNvSpPr txBox="1"/>
          <p:nvPr/>
        </p:nvSpPr>
        <p:spPr>
          <a:xfrm>
            <a:off x="3291850" y="5963117"/>
            <a:ext cx="2934981" cy="830997"/>
          </a:xfrm>
          <a:prstGeom prst="rect">
            <a:avLst/>
          </a:prstGeom>
          <a:solidFill>
            <a:srgbClr val="00FF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If ENA supports a reintegration and we have evidence of progress, the Headteacher can take to Fair Access Panel (FAP) to name a new school</a:t>
            </a:r>
          </a:p>
        </p:txBody>
      </p:sp>
      <p:sp>
        <p:nvSpPr>
          <p:cNvPr id="12" name="TextBox 11">
            <a:extLst>
              <a:ext uri="{FF2B5EF4-FFF2-40B4-BE49-F238E27FC236}">
                <a16:creationId xmlns:a16="http://schemas.microsoft.com/office/drawing/2014/main" id="{6129537C-8D09-4B6C-A2DA-49B9C5B6BE33}"/>
              </a:ext>
            </a:extLst>
          </p:cNvPr>
          <p:cNvSpPr txBox="1"/>
          <p:nvPr/>
        </p:nvSpPr>
        <p:spPr>
          <a:xfrm>
            <a:off x="506686" y="1008116"/>
            <a:ext cx="3786188" cy="584775"/>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600" dirty="0"/>
              <a:t>Parent feels that their child should not have been issued with a permanent exclusion </a:t>
            </a:r>
          </a:p>
        </p:txBody>
      </p:sp>
      <p:sp>
        <p:nvSpPr>
          <p:cNvPr id="13" name="TextBox 12">
            <a:extLst>
              <a:ext uri="{FF2B5EF4-FFF2-40B4-BE49-F238E27FC236}">
                <a16:creationId xmlns:a16="http://schemas.microsoft.com/office/drawing/2014/main" id="{D997E045-CBC1-4690-8705-933DEAEF3FDD}"/>
              </a:ext>
            </a:extLst>
          </p:cNvPr>
          <p:cNvSpPr txBox="1"/>
          <p:nvPr/>
        </p:nvSpPr>
        <p:spPr>
          <a:xfrm>
            <a:off x="8148638" y="1014889"/>
            <a:ext cx="2305050" cy="830997"/>
          </a:xfrm>
          <a:prstGeom prst="rect">
            <a:avLst/>
          </a:prstGeom>
          <a:solidFill>
            <a:srgbClr val="00FF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600" dirty="0"/>
              <a:t>Parent and pupil accepting of place on roll at ENA at day 6 </a:t>
            </a:r>
          </a:p>
        </p:txBody>
      </p:sp>
      <p:cxnSp>
        <p:nvCxnSpPr>
          <p:cNvPr id="14" name="Connector: Elbow 13">
            <a:extLst>
              <a:ext uri="{FF2B5EF4-FFF2-40B4-BE49-F238E27FC236}">
                <a16:creationId xmlns:a16="http://schemas.microsoft.com/office/drawing/2014/main" id="{4A34C0F2-BB5C-44EC-9B49-30EAFE574AC6}"/>
              </a:ext>
            </a:extLst>
          </p:cNvPr>
          <p:cNvCxnSpPr>
            <a:cxnSpLocks/>
            <a:stCxn id="2" idx="2"/>
            <a:endCxn id="12" idx="0"/>
          </p:cNvCxnSpPr>
          <p:nvPr/>
        </p:nvCxnSpPr>
        <p:spPr>
          <a:xfrm rot="5400000">
            <a:off x="4053117" y="-982121"/>
            <a:ext cx="336901" cy="3643573"/>
          </a:xfrm>
          <a:prstGeom prst="bentConnector3">
            <a:avLst>
              <a:gd name="adj1" fmla="val 50000"/>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sp>
        <p:nvSpPr>
          <p:cNvPr id="21" name="TextBox 20">
            <a:extLst>
              <a:ext uri="{FF2B5EF4-FFF2-40B4-BE49-F238E27FC236}">
                <a16:creationId xmlns:a16="http://schemas.microsoft.com/office/drawing/2014/main" id="{97477C67-CC98-4D0F-9319-44904E64DEC6}"/>
              </a:ext>
            </a:extLst>
          </p:cNvPr>
          <p:cNvSpPr txBox="1"/>
          <p:nvPr/>
        </p:nvSpPr>
        <p:spPr>
          <a:xfrm>
            <a:off x="3849885" y="1813264"/>
            <a:ext cx="2838450" cy="461665"/>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Encourage parent to appeal against the PEX </a:t>
            </a:r>
          </a:p>
        </p:txBody>
      </p:sp>
      <p:cxnSp>
        <p:nvCxnSpPr>
          <p:cNvPr id="22" name="Connector: Elbow 21">
            <a:extLst>
              <a:ext uri="{FF2B5EF4-FFF2-40B4-BE49-F238E27FC236}">
                <a16:creationId xmlns:a16="http://schemas.microsoft.com/office/drawing/2014/main" id="{41DE1F8C-42EC-4973-93DF-9634DB9577E1}"/>
              </a:ext>
            </a:extLst>
          </p:cNvPr>
          <p:cNvCxnSpPr>
            <a:cxnSpLocks/>
            <a:stCxn id="12" idx="2"/>
            <a:endCxn id="21" idx="0"/>
          </p:cNvCxnSpPr>
          <p:nvPr/>
        </p:nvCxnSpPr>
        <p:spPr>
          <a:xfrm rot="16200000" flipH="1">
            <a:off x="3724259" y="268412"/>
            <a:ext cx="220373" cy="2869330"/>
          </a:xfrm>
          <a:prstGeom prst="bentConnector3">
            <a:avLst>
              <a:gd name="adj1" fmla="val 50000"/>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sp>
        <p:nvSpPr>
          <p:cNvPr id="25" name="TextBox 24">
            <a:extLst>
              <a:ext uri="{FF2B5EF4-FFF2-40B4-BE49-F238E27FC236}">
                <a16:creationId xmlns:a16="http://schemas.microsoft.com/office/drawing/2014/main" id="{8BFB0BCB-4619-4E5B-865B-E035C01957EB}"/>
              </a:ext>
            </a:extLst>
          </p:cNvPr>
          <p:cNvSpPr txBox="1"/>
          <p:nvPr/>
        </p:nvSpPr>
        <p:spPr>
          <a:xfrm>
            <a:off x="3517200" y="5355669"/>
            <a:ext cx="1826419" cy="276999"/>
          </a:xfrm>
          <a:prstGeom prst="rect">
            <a:avLst/>
          </a:prstGeom>
          <a:solidFill>
            <a:srgbClr val="FF0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No school offers a place</a:t>
            </a:r>
          </a:p>
        </p:txBody>
      </p:sp>
      <p:sp>
        <p:nvSpPr>
          <p:cNvPr id="35" name="TextBox 34">
            <a:extLst>
              <a:ext uri="{FF2B5EF4-FFF2-40B4-BE49-F238E27FC236}">
                <a16:creationId xmlns:a16="http://schemas.microsoft.com/office/drawing/2014/main" id="{7EC560D5-8217-461A-85B6-5E320F31FE50}"/>
              </a:ext>
            </a:extLst>
          </p:cNvPr>
          <p:cNvSpPr txBox="1"/>
          <p:nvPr/>
        </p:nvSpPr>
        <p:spPr>
          <a:xfrm>
            <a:off x="209031" y="2393953"/>
            <a:ext cx="3640854" cy="1200329"/>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Parents to consider the following in their appeal: </a:t>
            </a:r>
          </a:p>
          <a:p>
            <a:pPr marL="171450" indent="-171450" algn="l">
              <a:buFont typeface="Arial" panose="020B0604020202020204" pitchFamily="34" charset="0"/>
              <a:buChar char="•"/>
            </a:pPr>
            <a:r>
              <a:rPr lang="en-GB" sz="1200" dirty="0"/>
              <a:t>Disabilities, if any, and the equality act</a:t>
            </a:r>
          </a:p>
          <a:p>
            <a:pPr marL="171450" indent="-171450" algn="l">
              <a:buFont typeface="Arial" panose="020B0604020202020204" pitchFamily="34" charset="0"/>
              <a:buChar char="•"/>
            </a:pPr>
            <a:r>
              <a:rPr lang="en-GB" sz="1200" dirty="0"/>
              <a:t>School referrals for any assessment or diagnosis</a:t>
            </a:r>
          </a:p>
          <a:p>
            <a:pPr marL="171450" indent="-171450" algn="l">
              <a:buFont typeface="Arial" panose="020B0604020202020204" pitchFamily="34" charset="0"/>
              <a:buChar char="•"/>
            </a:pPr>
            <a:r>
              <a:rPr lang="en-GB" sz="1200" dirty="0"/>
              <a:t>How they have breached the behaviour policy</a:t>
            </a:r>
          </a:p>
          <a:p>
            <a:pPr marL="171450" indent="-171450" algn="l">
              <a:buFont typeface="Arial" panose="020B0604020202020204" pitchFamily="34" charset="0"/>
              <a:buChar char="•"/>
            </a:pPr>
            <a:r>
              <a:rPr lang="en-GB" sz="1200" dirty="0"/>
              <a:t>Previous support from the school</a:t>
            </a:r>
          </a:p>
          <a:p>
            <a:pPr marL="171450" indent="-171450" algn="l">
              <a:buFont typeface="Arial" panose="020B0604020202020204" pitchFamily="34" charset="0"/>
              <a:buChar char="•"/>
            </a:pPr>
            <a:r>
              <a:rPr lang="en-GB" sz="1200" dirty="0"/>
              <a:t>Previous number of suspensions</a:t>
            </a:r>
          </a:p>
        </p:txBody>
      </p:sp>
      <p:sp>
        <p:nvSpPr>
          <p:cNvPr id="40" name="TextBox 39">
            <a:extLst>
              <a:ext uri="{FF2B5EF4-FFF2-40B4-BE49-F238E27FC236}">
                <a16:creationId xmlns:a16="http://schemas.microsoft.com/office/drawing/2014/main" id="{9F8A114F-B85A-4F0C-9083-4B166752855B}"/>
              </a:ext>
            </a:extLst>
          </p:cNvPr>
          <p:cNvSpPr txBox="1"/>
          <p:nvPr/>
        </p:nvSpPr>
        <p:spPr>
          <a:xfrm>
            <a:off x="1063491" y="4773723"/>
            <a:ext cx="1330592" cy="461665"/>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Pupil remains on roll at ENA</a:t>
            </a:r>
          </a:p>
        </p:txBody>
      </p:sp>
      <p:cxnSp>
        <p:nvCxnSpPr>
          <p:cNvPr id="41" name="Connector: Elbow 40">
            <a:extLst>
              <a:ext uri="{FF2B5EF4-FFF2-40B4-BE49-F238E27FC236}">
                <a16:creationId xmlns:a16="http://schemas.microsoft.com/office/drawing/2014/main" id="{83FD800D-542F-44FC-9439-338F57C3C22C}"/>
              </a:ext>
            </a:extLst>
          </p:cNvPr>
          <p:cNvCxnSpPr>
            <a:cxnSpLocks/>
          </p:cNvCxnSpPr>
          <p:nvPr/>
        </p:nvCxnSpPr>
        <p:spPr>
          <a:xfrm rot="10800000" flipV="1">
            <a:off x="1728788" y="1980227"/>
            <a:ext cx="2105658" cy="178937"/>
          </a:xfrm>
          <a:prstGeom prst="bentConnector3">
            <a:avLst>
              <a:gd name="adj1" fmla="val 50000"/>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sp>
        <p:nvSpPr>
          <p:cNvPr id="44" name="TextBox 43">
            <a:extLst>
              <a:ext uri="{FF2B5EF4-FFF2-40B4-BE49-F238E27FC236}">
                <a16:creationId xmlns:a16="http://schemas.microsoft.com/office/drawing/2014/main" id="{6F426814-C2EC-4CE0-AB03-352D0CA099F1}"/>
              </a:ext>
            </a:extLst>
          </p:cNvPr>
          <p:cNvSpPr txBox="1"/>
          <p:nvPr/>
        </p:nvSpPr>
        <p:spPr>
          <a:xfrm>
            <a:off x="398195" y="4005694"/>
            <a:ext cx="3255835" cy="338554"/>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600" dirty="0"/>
              <a:t>PEX upheld by IRP</a:t>
            </a:r>
          </a:p>
        </p:txBody>
      </p:sp>
      <p:sp>
        <p:nvSpPr>
          <p:cNvPr id="55" name="TextBox 54">
            <a:extLst>
              <a:ext uri="{FF2B5EF4-FFF2-40B4-BE49-F238E27FC236}">
                <a16:creationId xmlns:a16="http://schemas.microsoft.com/office/drawing/2014/main" id="{41925A17-1774-4A6B-8B00-401C81C24CEA}"/>
              </a:ext>
            </a:extLst>
          </p:cNvPr>
          <p:cNvSpPr txBox="1"/>
          <p:nvPr/>
        </p:nvSpPr>
        <p:spPr>
          <a:xfrm>
            <a:off x="4478098" y="2480461"/>
            <a:ext cx="2715816" cy="830997"/>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US" sz="1200" dirty="0"/>
              <a:t>If the governors overturn the PEX, the pupil will remain on roll at their excluding school and come off roll at ENA</a:t>
            </a:r>
            <a:endParaRPr lang="en-GB" sz="1200" dirty="0"/>
          </a:p>
        </p:txBody>
      </p:sp>
      <p:cxnSp>
        <p:nvCxnSpPr>
          <p:cNvPr id="61" name="Straight Connector 60">
            <a:extLst>
              <a:ext uri="{FF2B5EF4-FFF2-40B4-BE49-F238E27FC236}">
                <a16:creationId xmlns:a16="http://schemas.microsoft.com/office/drawing/2014/main" id="{78DD4EEA-A974-4A37-8031-F697817F16A1}"/>
              </a:ext>
            </a:extLst>
          </p:cNvPr>
          <p:cNvCxnSpPr>
            <a:cxnSpLocks/>
          </p:cNvCxnSpPr>
          <p:nvPr/>
        </p:nvCxnSpPr>
        <p:spPr>
          <a:xfrm>
            <a:off x="5836006" y="3326835"/>
            <a:ext cx="0" cy="214554"/>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sp>
        <p:nvSpPr>
          <p:cNvPr id="70" name="TextBox 69">
            <a:extLst>
              <a:ext uri="{FF2B5EF4-FFF2-40B4-BE49-F238E27FC236}">
                <a16:creationId xmlns:a16="http://schemas.microsoft.com/office/drawing/2014/main" id="{48DAB988-DEBC-4406-B44A-D6C9FA876B0C}"/>
              </a:ext>
            </a:extLst>
          </p:cNvPr>
          <p:cNvSpPr txBox="1"/>
          <p:nvPr/>
        </p:nvSpPr>
        <p:spPr>
          <a:xfrm>
            <a:off x="7463811" y="6386497"/>
            <a:ext cx="3813572" cy="276999"/>
          </a:xfrm>
          <a:prstGeom prst="rect">
            <a:avLst/>
          </a:prstGeom>
          <a:solidFill>
            <a:srgbClr val="00FF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A school offers a place</a:t>
            </a:r>
          </a:p>
        </p:txBody>
      </p:sp>
      <p:cxnSp>
        <p:nvCxnSpPr>
          <p:cNvPr id="71" name="Straight Connector 70">
            <a:extLst>
              <a:ext uri="{FF2B5EF4-FFF2-40B4-BE49-F238E27FC236}">
                <a16:creationId xmlns:a16="http://schemas.microsoft.com/office/drawing/2014/main" id="{4F4D768B-D47B-4D88-851A-3B84C9A233E7}"/>
              </a:ext>
            </a:extLst>
          </p:cNvPr>
          <p:cNvCxnSpPr>
            <a:cxnSpLocks/>
            <a:endCxn id="75" idx="1"/>
          </p:cNvCxnSpPr>
          <p:nvPr/>
        </p:nvCxnSpPr>
        <p:spPr>
          <a:xfrm>
            <a:off x="3654030" y="4149798"/>
            <a:ext cx="776380" cy="0"/>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sp>
        <p:nvSpPr>
          <p:cNvPr id="75" name="TextBox 74">
            <a:extLst>
              <a:ext uri="{FF2B5EF4-FFF2-40B4-BE49-F238E27FC236}">
                <a16:creationId xmlns:a16="http://schemas.microsoft.com/office/drawing/2014/main" id="{DC3B80BD-7B64-4A64-AFA4-9553C8FB84E4}"/>
              </a:ext>
            </a:extLst>
          </p:cNvPr>
          <p:cNvSpPr txBox="1"/>
          <p:nvPr/>
        </p:nvSpPr>
        <p:spPr>
          <a:xfrm>
            <a:off x="4430410" y="3549633"/>
            <a:ext cx="2715816" cy="1200329"/>
          </a:xfrm>
          <a:prstGeom prst="rect">
            <a:avLst/>
          </a:prstGeom>
          <a:solidFill>
            <a:srgbClr val="FFC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If the governors do not overturn the PEX, the parent can request the PEX to be investigated by an independent Review Panel (IRP). This can take up to 50 days. The pupil is on roll with ENA during this time</a:t>
            </a:r>
          </a:p>
        </p:txBody>
      </p:sp>
      <p:cxnSp>
        <p:nvCxnSpPr>
          <p:cNvPr id="76" name="Connector: Elbow 75">
            <a:extLst>
              <a:ext uri="{FF2B5EF4-FFF2-40B4-BE49-F238E27FC236}">
                <a16:creationId xmlns:a16="http://schemas.microsoft.com/office/drawing/2014/main" id="{090345CF-0999-4E25-9BC3-03D6FD57FE3C}"/>
              </a:ext>
            </a:extLst>
          </p:cNvPr>
          <p:cNvCxnSpPr>
            <a:cxnSpLocks/>
            <a:endCxn id="40" idx="1"/>
          </p:cNvCxnSpPr>
          <p:nvPr/>
        </p:nvCxnSpPr>
        <p:spPr>
          <a:xfrm rot="16200000" flipH="1">
            <a:off x="453892" y="4394957"/>
            <a:ext cx="662392" cy="556806"/>
          </a:xfrm>
          <a:prstGeom prst="bentConnector2">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79" name="Connector: Elbow 78">
            <a:extLst>
              <a:ext uri="{FF2B5EF4-FFF2-40B4-BE49-F238E27FC236}">
                <a16:creationId xmlns:a16="http://schemas.microsoft.com/office/drawing/2014/main" id="{53669AEF-E9B4-4E3B-A310-84B12D0ECEC5}"/>
              </a:ext>
            </a:extLst>
          </p:cNvPr>
          <p:cNvCxnSpPr>
            <a:cxnSpLocks/>
            <a:stCxn id="2" idx="2"/>
            <a:endCxn id="13" idx="0"/>
          </p:cNvCxnSpPr>
          <p:nvPr/>
        </p:nvCxnSpPr>
        <p:spPr>
          <a:xfrm rot="16200000" flipH="1">
            <a:off x="7500421" y="-785853"/>
            <a:ext cx="343674" cy="3257810"/>
          </a:xfrm>
          <a:prstGeom prst="bentConnector3">
            <a:avLst>
              <a:gd name="adj1" fmla="val 50000"/>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sp>
        <p:nvSpPr>
          <p:cNvPr id="82" name="TextBox 81">
            <a:extLst>
              <a:ext uri="{FF2B5EF4-FFF2-40B4-BE49-F238E27FC236}">
                <a16:creationId xmlns:a16="http://schemas.microsoft.com/office/drawing/2014/main" id="{98E2E8E5-BE1A-47FD-8D22-F12DD71AA33F}"/>
              </a:ext>
            </a:extLst>
          </p:cNvPr>
          <p:cNvSpPr txBox="1"/>
          <p:nvPr/>
        </p:nvSpPr>
        <p:spPr>
          <a:xfrm>
            <a:off x="7463811" y="2241670"/>
            <a:ext cx="3904570" cy="1200329"/>
          </a:xfrm>
          <a:prstGeom prst="rect">
            <a:avLst/>
          </a:prstGeom>
          <a:solidFill>
            <a:srgbClr val="00FF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Remind parent that ENA may not be the pupil’s forever school. This is particularly important if the pupil is in primary or KS3. Year 6 pupils should apply to a secondary school. Year 6 pupils do not remain at ENA for year 7. It may be suitable for a KS4 pupil to stay on roll until the end of year 11 </a:t>
            </a:r>
          </a:p>
        </p:txBody>
      </p:sp>
      <p:sp>
        <p:nvSpPr>
          <p:cNvPr id="84" name="TextBox 83">
            <a:extLst>
              <a:ext uri="{FF2B5EF4-FFF2-40B4-BE49-F238E27FC236}">
                <a16:creationId xmlns:a16="http://schemas.microsoft.com/office/drawing/2014/main" id="{1E86EF9E-E0E2-4323-8588-B091BAE5B29C}"/>
              </a:ext>
            </a:extLst>
          </p:cNvPr>
          <p:cNvSpPr txBox="1"/>
          <p:nvPr/>
        </p:nvSpPr>
        <p:spPr>
          <a:xfrm>
            <a:off x="7358900" y="4533287"/>
            <a:ext cx="4077565" cy="830997"/>
          </a:xfrm>
          <a:prstGeom prst="rect">
            <a:avLst/>
          </a:prstGeom>
          <a:solidFill>
            <a:srgbClr val="00FF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Inform parent that at any point if their child is successful at ENA, they can apply for a new school place through DCC admissions. If they decide to do this, they should discuss this with their child’s site lead or form tutor</a:t>
            </a:r>
          </a:p>
        </p:txBody>
      </p:sp>
      <p:sp>
        <p:nvSpPr>
          <p:cNvPr id="87" name="TextBox 86">
            <a:extLst>
              <a:ext uri="{FF2B5EF4-FFF2-40B4-BE49-F238E27FC236}">
                <a16:creationId xmlns:a16="http://schemas.microsoft.com/office/drawing/2014/main" id="{00853703-068B-4165-A017-C190D5A4BD43}"/>
              </a:ext>
            </a:extLst>
          </p:cNvPr>
          <p:cNvSpPr txBox="1"/>
          <p:nvPr/>
        </p:nvSpPr>
        <p:spPr>
          <a:xfrm>
            <a:off x="7469691" y="5644558"/>
            <a:ext cx="3643307" cy="461665"/>
          </a:xfrm>
          <a:prstGeom prst="rect">
            <a:avLst/>
          </a:prstGeom>
          <a:solidFill>
            <a:srgbClr val="00FF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However, parents can only apply for a new school once per year</a:t>
            </a:r>
          </a:p>
        </p:txBody>
      </p:sp>
      <p:cxnSp>
        <p:nvCxnSpPr>
          <p:cNvPr id="88" name="Straight Connector 87">
            <a:extLst>
              <a:ext uri="{FF2B5EF4-FFF2-40B4-BE49-F238E27FC236}">
                <a16:creationId xmlns:a16="http://schemas.microsoft.com/office/drawing/2014/main" id="{3D92479F-48AA-48EB-B9AC-B8739872D118}"/>
              </a:ext>
            </a:extLst>
          </p:cNvPr>
          <p:cNvCxnSpPr>
            <a:cxnSpLocks/>
          </p:cNvCxnSpPr>
          <p:nvPr/>
        </p:nvCxnSpPr>
        <p:spPr>
          <a:xfrm flipH="1">
            <a:off x="9291345" y="1869768"/>
            <a:ext cx="1" cy="358446"/>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94" name="Straight Connector 93">
            <a:extLst>
              <a:ext uri="{FF2B5EF4-FFF2-40B4-BE49-F238E27FC236}">
                <a16:creationId xmlns:a16="http://schemas.microsoft.com/office/drawing/2014/main" id="{58B9421C-429F-4323-AE3C-BCFAD87FF85F}"/>
              </a:ext>
            </a:extLst>
          </p:cNvPr>
          <p:cNvCxnSpPr>
            <a:cxnSpLocks/>
          </p:cNvCxnSpPr>
          <p:nvPr/>
        </p:nvCxnSpPr>
        <p:spPr>
          <a:xfrm>
            <a:off x="9291345" y="3441999"/>
            <a:ext cx="0" cy="1064098"/>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27" name="Straight Connector 26">
            <a:extLst>
              <a:ext uri="{FF2B5EF4-FFF2-40B4-BE49-F238E27FC236}">
                <a16:creationId xmlns:a16="http://schemas.microsoft.com/office/drawing/2014/main" id="{72D6D598-4417-E93D-12D6-0E81A53E0551}"/>
              </a:ext>
            </a:extLst>
          </p:cNvPr>
          <p:cNvCxnSpPr>
            <a:cxnSpLocks/>
          </p:cNvCxnSpPr>
          <p:nvPr/>
        </p:nvCxnSpPr>
        <p:spPr>
          <a:xfrm>
            <a:off x="9283751" y="5386926"/>
            <a:ext cx="0" cy="234990"/>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52" name="Straight Connector 51">
            <a:extLst>
              <a:ext uri="{FF2B5EF4-FFF2-40B4-BE49-F238E27FC236}">
                <a16:creationId xmlns:a16="http://schemas.microsoft.com/office/drawing/2014/main" id="{A74DF5B2-9D4F-B54F-3B2B-0F3E7CE7B5CF}"/>
              </a:ext>
            </a:extLst>
          </p:cNvPr>
          <p:cNvCxnSpPr>
            <a:cxnSpLocks/>
          </p:cNvCxnSpPr>
          <p:nvPr/>
        </p:nvCxnSpPr>
        <p:spPr>
          <a:xfrm flipV="1">
            <a:off x="3834445" y="2951142"/>
            <a:ext cx="643653" cy="9085"/>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81" name="Straight Connector 80">
            <a:extLst>
              <a:ext uri="{FF2B5EF4-FFF2-40B4-BE49-F238E27FC236}">
                <a16:creationId xmlns:a16="http://schemas.microsoft.com/office/drawing/2014/main" id="{486DE872-F08D-381A-38A1-D80FFF4E2FB2}"/>
              </a:ext>
            </a:extLst>
          </p:cNvPr>
          <p:cNvCxnSpPr>
            <a:cxnSpLocks/>
          </p:cNvCxnSpPr>
          <p:nvPr/>
        </p:nvCxnSpPr>
        <p:spPr>
          <a:xfrm>
            <a:off x="1728787" y="2150522"/>
            <a:ext cx="0" cy="243431"/>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128" name="Straight Connector 127">
            <a:extLst>
              <a:ext uri="{FF2B5EF4-FFF2-40B4-BE49-F238E27FC236}">
                <a16:creationId xmlns:a16="http://schemas.microsoft.com/office/drawing/2014/main" id="{2A5E17B9-7421-0C50-714F-9FB8A1E32A96}"/>
              </a:ext>
            </a:extLst>
          </p:cNvPr>
          <p:cNvCxnSpPr>
            <a:cxnSpLocks/>
            <a:endCxn id="40" idx="3"/>
          </p:cNvCxnSpPr>
          <p:nvPr/>
        </p:nvCxnSpPr>
        <p:spPr>
          <a:xfrm flipH="1" flipV="1">
            <a:off x="2394083" y="5004556"/>
            <a:ext cx="4964817" cy="14518"/>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139" name="Straight Connector 138">
            <a:extLst>
              <a:ext uri="{FF2B5EF4-FFF2-40B4-BE49-F238E27FC236}">
                <a16:creationId xmlns:a16="http://schemas.microsoft.com/office/drawing/2014/main" id="{E98D0836-7A96-50EF-340E-CC9D025DFED9}"/>
              </a:ext>
            </a:extLst>
          </p:cNvPr>
          <p:cNvCxnSpPr>
            <a:cxnSpLocks/>
          </p:cNvCxnSpPr>
          <p:nvPr/>
        </p:nvCxnSpPr>
        <p:spPr>
          <a:xfrm flipV="1">
            <a:off x="4372493" y="5657202"/>
            <a:ext cx="0" cy="305915"/>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145" name="Connector: Elbow 144">
            <a:extLst>
              <a:ext uri="{FF2B5EF4-FFF2-40B4-BE49-F238E27FC236}">
                <a16:creationId xmlns:a16="http://schemas.microsoft.com/office/drawing/2014/main" id="{ACCDDF97-AD86-8DC8-B5F7-87E3C96642C5}"/>
              </a:ext>
            </a:extLst>
          </p:cNvPr>
          <p:cNvCxnSpPr>
            <a:cxnSpLocks/>
          </p:cNvCxnSpPr>
          <p:nvPr/>
        </p:nvCxnSpPr>
        <p:spPr>
          <a:xfrm rot="10800000">
            <a:off x="5354595" y="5490344"/>
            <a:ext cx="2124914" cy="398995"/>
          </a:xfrm>
          <a:prstGeom prst="bentConnector3">
            <a:avLst>
              <a:gd name="adj1" fmla="val 50000"/>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148" name="Straight Connector 147">
            <a:extLst>
              <a:ext uri="{FF2B5EF4-FFF2-40B4-BE49-F238E27FC236}">
                <a16:creationId xmlns:a16="http://schemas.microsoft.com/office/drawing/2014/main" id="{D100681D-6EAC-DCB1-22F8-DE09C8836D3D}"/>
              </a:ext>
            </a:extLst>
          </p:cNvPr>
          <p:cNvCxnSpPr>
            <a:cxnSpLocks/>
          </p:cNvCxnSpPr>
          <p:nvPr/>
        </p:nvCxnSpPr>
        <p:spPr>
          <a:xfrm>
            <a:off x="9283751" y="6120948"/>
            <a:ext cx="0" cy="234990"/>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151" name="Connector: Elbow 150">
            <a:extLst>
              <a:ext uri="{FF2B5EF4-FFF2-40B4-BE49-F238E27FC236}">
                <a16:creationId xmlns:a16="http://schemas.microsoft.com/office/drawing/2014/main" id="{BB9DFC9E-2070-5304-C3F0-7B4E0B7D1B6A}"/>
              </a:ext>
            </a:extLst>
          </p:cNvPr>
          <p:cNvCxnSpPr>
            <a:cxnSpLocks/>
          </p:cNvCxnSpPr>
          <p:nvPr/>
        </p:nvCxnSpPr>
        <p:spPr>
          <a:xfrm flipV="1">
            <a:off x="1787611" y="5473378"/>
            <a:ext cx="1718614" cy="191485"/>
          </a:xfrm>
          <a:prstGeom prst="bentConnector3">
            <a:avLst>
              <a:gd name="adj1" fmla="val 50000"/>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cxnSp>
        <p:nvCxnSpPr>
          <p:cNvPr id="158" name="Straight Connector 157">
            <a:extLst>
              <a:ext uri="{FF2B5EF4-FFF2-40B4-BE49-F238E27FC236}">
                <a16:creationId xmlns:a16="http://schemas.microsoft.com/office/drawing/2014/main" id="{B1269D37-1017-6464-A6B3-0470454DEE39}"/>
              </a:ext>
            </a:extLst>
          </p:cNvPr>
          <p:cNvCxnSpPr>
            <a:cxnSpLocks/>
          </p:cNvCxnSpPr>
          <p:nvPr/>
        </p:nvCxnSpPr>
        <p:spPr>
          <a:xfrm flipV="1">
            <a:off x="1814644" y="5659847"/>
            <a:ext cx="0" cy="310056"/>
          </a:xfrm>
          <a:prstGeom prst="line">
            <a:avLst/>
          </a:prstGeom>
          <a:ln w="38100">
            <a:solidFill>
              <a:schemeClr val="tx1"/>
            </a:solidFill>
          </a:ln>
        </p:spPr>
        <p:style>
          <a:lnRef idx="1">
            <a:schemeClr val="accent4"/>
          </a:lnRef>
          <a:fillRef idx="0">
            <a:schemeClr val="accent4"/>
          </a:fillRef>
          <a:effectRef idx="0">
            <a:schemeClr val="accent4"/>
          </a:effectRef>
          <a:fontRef idx="minor">
            <a:schemeClr val="tx1"/>
          </a:fontRef>
        </p:style>
      </p:cxnSp>
      <p:sp>
        <p:nvSpPr>
          <p:cNvPr id="161" name="TextBox 160">
            <a:extLst>
              <a:ext uri="{FF2B5EF4-FFF2-40B4-BE49-F238E27FC236}">
                <a16:creationId xmlns:a16="http://schemas.microsoft.com/office/drawing/2014/main" id="{75E140B6-0AD8-A149-1167-5C064E7D6B3E}"/>
              </a:ext>
            </a:extLst>
          </p:cNvPr>
          <p:cNvSpPr txBox="1"/>
          <p:nvPr/>
        </p:nvSpPr>
        <p:spPr>
          <a:xfrm>
            <a:off x="65904" y="5963117"/>
            <a:ext cx="2842342" cy="830997"/>
          </a:xfrm>
          <a:prstGeom prst="rect">
            <a:avLst/>
          </a:prstGeom>
          <a:solidFill>
            <a:srgbClr val="FF0000"/>
          </a:solidFill>
          <a:ln>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defPPr>
              <a:defRPr lang="en-US"/>
            </a:defPPr>
            <a:lvl1pPr lvl="0" algn="ctr">
              <a:defRPr sz="1050"/>
            </a:lvl1pPr>
          </a:lstStyle>
          <a:p>
            <a:r>
              <a:rPr lang="en-GB" sz="1200" dirty="0"/>
              <a:t>If ENA do not have evidence of progress, the Headteacher cannot take to FAP to support reintegration and the pupil remains on roll at ENA</a:t>
            </a:r>
          </a:p>
        </p:txBody>
      </p:sp>
    </p:spTree>
    <p:extLst>
      <p:ext uri="{BB962C8B-B14F-4D97-AF65-F5344CB8AC3E}">
        <p14:creationId xmlns:p14="http://schemas.microsoft.com/office/powerpoint/2010/main" val="1770902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29CBE84F99614285F40A27A9F92960" ma:contentTypeVersion="19" ma:contentTypeDescription="Create a new document." ma:contentTypeScope="" ma:versionID="b605dc003a5455d4b3200f00ea03bf64">
  <xsd:schema xmlns:xsd="http://www.w3.org/2001/XMLSchema" xmlns:xs="http://www.w3.org/2001/XMLSchema" xmlns:p="http://schemas.microsoft.com/office/2006/metadata/properties" xmlns:ns1="http://schemas.microsoft.com/sharepoint/v3" xmlns:ns2="4ae6bcc1-21b7-4e75-ba3c-c78bac37a35e" xmlns:ns3="2186a387-fe05-4476-8c09-77d8025d58ca" targetNamespace="http://schemas.microsoft.com/office/2006/metadata/properties" ma:root="true" ma:fieldsID="e3c9d62d48f711d10a44ed25d80f829d" ns1:_="" ns2:_="" ns3:_="">
    <xsd:import namespace="http://schemas.microsoft.com/sharepoint/v3"/>
    <xsd:import namespace="4ae6bcc1-21b7-4e75-ba3c-c78bac37a35e"/>
    <xsd:import namespace="2186a387-fe05-4476-8c09-77d8025d58c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GenerationTime" minOccurs="0"/>
                <xsd:element ref="ns2:MediaServiceEventHashCode" minOccurs="0"/>
                <xsd:element ref="ns3:SharedWithUsers" minOccurs="0"/>
                <xsd:element ref="ns3:SharedWithDetails" minOccurs="0"/>
                <xsd:element ref="ns1:_ip_UnifiedCompliancePolicyProperties" minOccurs="0"/>
                <xsd:element ref="ns1:_ip_UnifiedCompliancePolicyUIAction" minOccurs="0"/>
                <xsd:element ref="ns2:Not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ae6bcc1-21b7-4e75-ba3c-c78bac37a3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6fc8895-57a8-4f5c-bf5b-674d4e696d6f" ma:termSetId="09814cd3-568e-fe90-9814-8d621ff8fb84" ma:anchorId="fba54fb3-c3e1-fe81-a776-ca4b69148c4d" ma:open="true" ma:isKeyword="false">
      <xsd:complexType>
        <xsd:sequence>
          <xsd:element ref="pc:Terms" minOccurs="0" maxOccurs="1"/>
        </xsd:sequence>
      </xsd:complex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Notes" ma:index="25" nillable="true" ma:displayName="Notes" ma:default="Printing on powerpoint" ma:format="Dropdown" ma:internalName="Notes">
      <xsd:simpleType>
        <xsd:restriction base="dms:Note">
          <xsd:maxLength value="255"/>
        </xsd:restrictio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86a387-fe05-4476-8c09-77d8025d58c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0402e6a1-4524-4728-8131-883688824cac}" ma:internalName="TaxCatchAll" ma:showField="CatchAllData" ma:web="2186a387-fe05-4476-8c09-77d8025d58c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4ae6bcc1-21b7-4e75-ba3c-c78bac37a35e">
      <Terms xmlns="http://schemas.microsoft.com/office/infopath/2007/PartnerControls"/>
    </lcf76f155ced4ddcb4097134ff3c332f>
    <_ip_UnifiedCompliancePolicyProperties xmlns="http://schemas.microsoft.com/sharepoint/v3" xsi:nil="true"/>
    <TaxCatchAll xmlns="2186a387-fe05-4476-8c09-77d8025d58ca" xsi:nil="true"/>
    <Notes xmlns="4ae6bcc1-21b7-4e75-ba3c-c78bac37a35e">Printing on powerpoint</Notes>
  </documentManagement>
</p:properties>
</file>

<file path=customXml/itemProps1.xml><?xml version="1.0" encoding="utf-8"?>
<ds:datastoreItem xmlns:ds="http://schemas.openxmlformats.org/officeDocument/2006/customXml" ds:itemID="{686E5E7A-4DDD-455B-9DD1-14DCF7F2CF43}"/>
</file>

<file path=customXml/itemProps2.xml><?xml version="1.0" encoding="utf-8"?>
<ds:datastoreItem xmlns:ds="http://schemas.openxmlformats.org/officeDocument/2006/customXml" ds:itemID="{13E44B8D-4DFA-4926-85DD-EEC213696758}">
  <ds:schemaRefs>
    <ds:schemaRef ds:uri="http://schemas.microsoft.com/sharepoint/v3/contenttype/forms"/>
  </ds:schemaRefs>
</ds:datastoreItem>
</file>

<file path=customXml/itemProps3.xml><?xml version="1.0" encoding="utf-8"?>
<ds:datastoreItem xmlns:ds="http://schemas.openxmlformats.org/officeDocument/2006/customXml" ds:itemID="{A11FD30B-9FC4-4A85-A6A7-599483B0D5E5}">
  <ds:schemaRefs>
    <ds:schemaRef ds:uri="http://www.w3.org/XML/1998/namespace"/>
    <ds:schemaRef ds:uri="http://purl.org/dc/terms/"/>
    <ds:schemaRef ds:uri="2186a387-fe05-4476-8c09-77d8025d58ca"/>
    <ds:schemaRef ds:uri="http://purl.org/dc/dcmitype/"/>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4ae6bcc1-21b7-4e75-ba3c-c78bac37a35e"/>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245</TotalTime>
  <Words>341</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Dix</dc:creator>
  <cp:lastModifiedBy>Janine Dix</cp:lastModifiedBy>
  <cp:revision>3</cp:revision>
  <dcterms:created xsi:type="dcterms:W3CDTF">2022-02-06T20:01:45Z</dcterms:created>
  <dcterms:modified xsi:type="dcterms:W3CDTF">2024-10-06T18:37:39Z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0x010100F929CBE84F99614285F40A27A9F92960</vt:lpwstr>
  </property>
  <property fmtid="{D5CDD505-2E9C-101B-9397-08002B2CF9AE}" pid="3" name="MediaServiceImageTags">
    <vt:lpwstr/>
  </property>
</Properties>
</file>